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1" r:id="rId3"/>
    <p:sldId id="257" r:id="rId4"/>
    <p:sldId id="258"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16.04.2024</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16.04.2024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16.04.2024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16.04.2024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16.04.2024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16.04.2024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16.04.2024</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solidFill>
                  <a:srgbClr val="7030A0"/>
                </a:solidFill>
              </a:rPr>
              <a:t>Речь ребенка развивается под влиянием речи взрослых и в значительной мере зависит от достаточной речевой практики, нормального социального и речевого окружения, от воспитания и обучения, которые начинаются с первых дней его жизни.</a:t>
            </a:r>
            <a:endParaRPr lang="ru-RU" dirty="0">
              <a:solidFill>
                <a:srgbClr val="7030A0"/>
              </a:solidFill>
            </a:endParaRPr>
          </a:p>
        </p:txBody>
      </p:sp>
      <p:sp>
        <p:nvSpPr>
          <p:cNvPr id="2" name="Заголовок 1"/>
          <p:cNvSpPr>
            <a:spLocks noGrp="1"/>
          </p:cNvSpPr>
          <p:nvPr>
            <p:ph type="title"/>
          </p:nvPr>
        </p:nvSpPr>
        <p:spPr/>
        <p:txBody>
          <a:bodyPr/>
          <a:lstStyle/>
          <a:p>
            <a:r>
              <a:rPr lang="ru-RU" sz="4000" dirty="0" smtClean="0">
                <a:solidFill>
                  <a:srgbClr val="FF0000"/>
                </a:solidFill>
              </a:rPr>
              <a:t>10 простых советов от логопеда</a:t>
            </a:r>
            <a:endParaRPr lang="ru-RU" sz="4000"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4149080"/>
            <a:ext cx="4104456" cy="259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46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 </a:t>
            </a:r>
          </a:p>
        </p:txBody>
      </p:sp>
      <p:sp>
        <p:nvSpPr>
          <p:cNvPr id="4" name="Прямоугольник 3"/>
          <p:cNvSpPr/>
          <p:nvPr/>
        </p:nvSpPr>
        <p:spPr>
          <a:xfrm>
            <a:off x="1259632" y="1443841"/>
            <a:ext cx="6840760" cy="4247317"/>
          </a:xfrm>
          <a:prstGeom prst="rect">
            <a:avLst/>
          </a:prstGeom>
        </p:spPr>
        <p:txBody>
          <a:bodyPr wrap="square">
            <a:spAutoFit/>
          </a:bodyPr>
          <a:lstStyle/>
          <a:p>
            <a:pPr marL="457200" indent="-457200">
              <a:buAutoNum type="arabicPeriod"/>
            </a:pPr>
            <a:endParaRPr lang="ru-RU" dirty="0" smtClean="0">
              <a:solidFill>
                <a:srgbClr val="7030A0"/>
              </a:solidFill>
            </a:endParaRPr>
          </a:p>
          <a:p>
            <a:pPr marL="457200" indent="-457200">
              <a:buAutoNum type="arabicPeriod"/>
            </a:pPr>
            <a:endParaRPr lang="ru-RU" dirty="0">
              <a:solidFill>
                <a:srgbClr val="7030A0"/>
              </a:solidFill>
            </a:endParaRPr>
          </a:p>
          <a:p>
            <a:pPr marL="457200" indent="-457200">
              <a:buAutoNum type="arabicPeriod"/>
            </a:pPr>
            <a:endParaRPr lang="ru-RU" dirty="0" smtClean="0">
              <a:solidFill>
                <a:srgbClr val="7030A0"/>
              </a:solidFill>
            </a:endParaRPr>
          </a:p>
          <a:p>
            <a:pPr marL="457200" indent="-457200">
              <a:buAutoNum type="arabicPeriod"/>
            </a:pPr>
            <a:endParaRPr lang="ru-RU" dirty="0">
              <a:solidFill>
                <a:srgbClr val="7030A0"/>
              </a:solidFill>
            </a:endParaRPr>
          </a:p>
          <a:p>
            <a:pPr marL="457200" indent="-457200">
              <a:buAutoNum type="arabicPeriod"/>
            </a:pPr>
            <a:r>
              <a:rPr lang="ru-RU" dirty="0" smtClean="0">
                <a:solidFill>
                  <a:srgbClr val="7030A0"/>
                </a:solidFill>
              </a:rPr>
              <a:t>Разговаривайте </a:t>
            </a:r>
            <a:r>
              <a:rPr lang="ru-RU" dirty="0">
                <a:solidFill>
                  <a:srgbClr val="7030A0"/>
                </a:solidFill>
              </a:rPr>
              <a:t>со своим ребенком во время всех видов деятельности таких как приготовление еды, уборка, одевание-раздевание, игра, прогулка и т.д. Говорите о том что вы делаете, видите, что делает ребенок, что делают другие люди и что видит ваш ребенок.</a:t>
            </a:r>
          </a:p>
          <a:p>
            <a:pPr marL="457200" indent="-457200">
              <a:buAutoNum type="arabicPeriod"/>
            </a:pPr>
            <a:endParaRPr lang="ru-RU" dirty="0" smtClean="0">
              <a:solidFill>
                <a:srgbClr val="7030A0"/>
              </a:solidFill>
            </a:endParaRPr>
          </a:p>
          <a:p>
            <a:pPr marL="457200" indent="-457200">
              <a:buAutoNum type="arabicPeriod"/>
            </a:pPr>
            <a:r>
              <a:rPr lang="ru-RU" dirty="0" smtClean="0">
                <a:solidFill>
                  <a:srgbClr val="7030A0"/>
                </a:solidFill>
              </a:rPr>
              <a:t>Говорите </a:t>
            </a:r>
            <a:r>
              <a:rPr lang="ru-RU" dirty="0">
                <a:solidFill>
                  <a:srgbClr val="7030A0"/>
                </a:solidFill>
              </a:rPr>
              <a:t>используя правильно построенные фразы, предложения. Ваше предложение должно быть на 1-2 слова длиннее чем у ребенка. Если ваш ребенок пока еще изъясняется только однословными предложениями, то ваша фраза должна состоять из двух слов  </a:t>
            </a:r>
            <a:endParaRPr lang="ru-RU" dirty="0">
              <a:solidFill>
                <a:srgbClr val="7030A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16632"/>
            <a:ext cx="4248472" cy="22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22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endParaRPr lang="ru-RU" sz="1900" dirty="0" smtClean="0">
              <a:solidFill>
                <a:srgbClr val="7030A0"/>
              </a:solidFill>
            </a:endParaRPr>
          </a:p>
          <a:p>
            <a:endParaRPr lang="ru-RU" sz="1900" dirty="0">
              <a:solidFill>
                <a:srgbClr val="7030A0"/>
              </a:solidFill>
            </a:endParaRPr>
          </a:p>
          <a:p>
            <a:endParaRPr lang="ru-RU" sz="1900" dirty="0" smtClean="0">
              <a:solidFill>
                <a:srgbClr val="7030A0"/>
              </a:solidFill>
            </a:endParaRPr>
          </a:p>
          <a:p>
            <a:r>
              <a:rPr lang="ru-RU" sz="1900" dirty="0" smtClean="0">
                <a:solidFill>
                  <a:srgbClr val="7030A0"/>
                </a:solidFill>
              </a:rPr>
              <a:t>3. Задавайте открытые вопросы. Это будет стимулировать вашего ребенка использовать несколько слов для ответа. Например говорите «Что он делает?» вместо «Он играет?».</a:t>
            </a:r>
          </a:p>
          <a:p>
            <a:r>
              <a:rPr lang="ru-RU" sz="1900" dirty="0" smtClean="0">
                <a:solidFill>
                  <a:srgbClr val="7030A0"/>
                </a:solidFill>
              </a:rPr>
              <a:t>4.Выдерживайте временную паузу, чтобы у ребенка была возможность говорить и отвечать на вопросы.</a:t>
            </a:r>
          </a:p>
          <a:p>
            <a:pPr marL="342900" lvl="8" indent="-342900"/>
            <a:r>
              <a:rPr lang="ru-RU" sz="1900" dirty="0">
                <a:solidFill>
                  <a:srgbClr val="7030A0"/>
                </a:solidFill>
              </a:rPr>
              <a:t>5.Слушайте звуки и шумы. Спросите «Что это?». Это может быть лай собаки, шум ветра, мотор самолета и т.д.</a:t>
            </a:r>
          </a:p>
          <a:p>
            <a:r>
              <a:rPr lang="ru-RU" sz="1900" dirty="0" smtClean="0">
                <a:solidFill>
                  <a:srgbClr val="7030A0"/>
                </a:solidFill>
              </a:rPr>
              <a:t>6. </a:t>
            </a:r>
            <a:r>
              <a:rPr lang="ru-RU" sz="1900" dirty="0">
                <a:solidFill>
                  <a:srgbClr val="7030A0"/>
                </a:solidFill>
              </a:rPr>
              <a:t>Расскажите короткий рассказ, историю. Затем помогите ребенку рассказать эту же историю Вам или кому ни будь еще.</a:t>
            </a:r>
          </a:p>
          <a:p>
            <a:endParaRPr lang="ru-RU" sz="2400" dirty="0" smtClean="0"/>
          </a:p>
          <a:p>
            <a:endParaRPr lang="ru-RU"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16632"/>
            <a:ext cx="3168352" cy="280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7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060848"/>
            <a:ext cx="8229600" cy="4065315"/>
          </a:xfrm>
        </p:spPr>
        <p:txBody>
          <a:bodyPr>
            <a:normAutofit/>
          </a:bodyPr>
          <a:lstStyle/>
          <a:p>
            <a:endParaRPr lang="ru-RU" sz="1800" dirty="0" smtClean="0">
              <a:solidFill>
                <a:srgbClr val="7030A0"/>
              </a:solidFill>
            </a:endParaRPr>
          </a:p>
          <a:p>
            <a:r>
              <a:rPr lang="ru-RU" sz="1800" dirty="0" smtClean="0">
                <a:solidFill>
                  <a:srgbClr val="7030A0"/>
                </a:solidFill>
              </a:rPr>
              <a:t>7.Если ваш ребенок употребляет всего лишь несколько слов в речи, помогайте </a:t>
            </a:r>
            <a:r>
              <a:rPr lang="ru-RU" sz="1800" dirty="0">
                <a:solidFill>
                  <a:srgbClr val="7030A0"/>
                </a:solidFill>
              </a:rPr>
              <a:t>е</a:t>
            </a:r>
            <a:r>
              <a:rPr lang="ru-RU" sz="1800" dirty="0" smtClean="0">
                <a:solidFill>
                  <a:srgbClr val="7030A0"/>
                </a:solidFill>
              </a:rPr>
              <a:t>му обогащать свою речь новыми словами. Выберите 5-6 слов (части тела, игрушки ,подушка) и называйте их ребенку. Дайте ему возможность повторить слова. Не ожидайте что ребенок произнесет их отлично. Воодушевляйте ребенка и продолжайте их заучивать. После того как ребенок произнес эти слова, введите 5-6 новых слов. Продолжайте добавлять до тех пор, пока ребенок не узнает большинство предметов.</a:t>
            </a:r>
          </a:p>
          <a:p>
            <a:endParaRPr lang="ru-RU" sz="1800" dirty="0" smtClean="0">
              <a:solidFill>
                <a:srgbClr val="7030A0"/>
              </a:solidFill>
            </a:endParaRPr>
          </a:p>
          <a:p>
            <a:r>
              <a:rPr lang="ru-RU" sz="1800" dirty="0" smtClean="0">
                <a:solidFill>
                  <a:srgbClr val="7030A0"/>
                </a:solidFill>
              </a:rPr>
              <a:t>8.Если ваш ребенок называет только одно слово, начните учить его коротким фразам. Используйте слова которые ваш ребенок знает. Добавьте цвет, размер, действие. Например если ребенок говорит «Мяч», последовательно научите его говорить «Большой мяч», «Сашин мяч», «Круглый мяч» и т. </a:t>
            </a:r>
            <a:r>
              <a:rPr lang="ru-RU" sz="1800" dirty="0">
                <a:solidFill>
                  <a:srgbClr val="7030A0"/>
                </a:solidFill>
              </a:rPr>
              <a:t>д</a:t>
            </a:r>
            <a:r>
              <a:rPr lang="ru-RU" sz="1800" dirty="0" smtClean="0">
                <a:solidFill>
                  <a:srgbClr val="7030A0"/>
                </a:solidFill>
              </a:rPr>
              <a:t>.</a:t>
            </a:r>
            <a:endParaRPr lang="ru-RU" sz="1800" dirty="0">
              <a:solidFill>
                <a:srgbClr val="7030A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16632"/>
            <a:ext cx="417646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41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endParaRPr lang="ru-RU" sz="1800" dirty="0" smtClean="0">
              <a:solidFill>
                <a:srgbClr val="7030A0"/>
              </a:solidFill>
            </a:endParaRPr>
          </a:p>
          <a:p>
            <a:endParaRPr lang="ru-RU" sz="1800" dirty="0">
              <a:solidFill>
                <a:srgbClr val="7030A0"/>
              </a:solidFill>
            </a:endParaRPr>
          </a:p>
          <a:p>
            <a:endParaRPr lang="ru-RU" sz="1800" dirty="0" smtClean="0">
              <a:solidFill>
                <a:srgbClr val="7030A0"/>
              </a:solidFill>
            </a:endParaRPr>
          </a:p>
          <a:p>
            <a:endParaRPr lang="ru-RU" sz="1800" dirty="0">
              <a:solidFill>
                <a:srgbClr val="7030A0"/>
              </a:solidFill>
            </a:endParaRPr>
          </a:p>
          <a:p>
            <a:endParaRPr lang="ru-RU" sz="1800" dirty="0" smtClean="0">
              <a:solidFill>
                <a:srgbClr val="7030A0"/>
              </a:solidFill>
            </a:endParaRPr>
          </a:p>
          <a:p>
            <a:endParaRPr lang="ru-RU" sz="1800" dirty="0">
              <a:solidFill>
                <a:srgbClr val="7030A0"/>
              </a:solidFill>
            </a:endParaRPr>
          </a:p>
          <a:p>
            <a:r>
              <a:rPr lang="ru-RU" sz="1800" dirty="0" smtClean="0">
                <a:solidFill>
                  <a:srgbClr val="7030A0"/>
                </a:solidFill>
              </a:rPr>
              <a:t>9.Большинство занятий проводите в игровой форме. Работа с ребенком должна активизировать речевое подражание, формировать элементы связной речи, развивать память и внимание.</a:t>
            </a:r>
          </a:p>
          <a:p>
            <a:r>
              <a:rPr lang="ru-RU" sz="1800" dirty="0" smtClean="0">
                <a:solidFill>
                  <a:srgbClr val="7030A0"/>
                </a:solidFill>
              </a:rPr>
              <a:t>10. Весьма важно уже в младшем возрасте обратить внимание на речевое развитие ребенка, а не дожидаться когда он «сам заговорит».</a:t>
            </a:r>
            <a:endParaRPr lang="ru-RU" sz="1800" dirty="0">
              <a:solidFill>
                <a:srgbClr val="7030A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6632"/>
            <a:ext cx="4896544" cy="353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7431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74</TotalTime>
  <Words>404</Words>
  <Application>Microsoft Office PowerPoint</Application>
  <PresentationFormat>Экран (4:3)</PresentationFormat>
  <Paragraphs>29</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Твердый переплет</vt:lpstr>
      <vt:lpstr>10 простых советов от логопеда</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простых советов от логопеда</dc:title>
  <dc:creator>User</dc:creator>
  <cp:lastModifiedBy>Certified Windows</cp:lastModifiedBy>
  <cp:revision>9</cp:revision>
  <dcterms:created xsi:type="dcterms:W3CDTF">2024-04-16T05:32:31Z</dcterms:created>
  <dcterms:modified xsi:type="dcterms:W3CDTF">2024-04-16T06:57:14Z</dcterms:modified>
</cp:coreProperties>
</file>